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ink/ink1.xml" ContentType="application/inkml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8" r:id="rId3"/>
    <p:sldId id="256" r:id="rId4"/>
    <p:sldId id="257" r:id="rId5"/>
    <p:sldId id="259" r:id="rId6"/>
    <p:sldId id="260" r:id="rId7"/>
    <p:sldId id="261" r:id="rId8"/>
    <p:sldId id="263" r:id="rId9"/>
    <p:sldId id="262" r:id="rId10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FFFF00"/>
    <a:srgbClr val="339966"/>
    <a:srgbClr val="CCFF99"/>
    <a:srgbClr val="66FF66"/>
    <a:srgbClr val="99FF99"/>
    <a:srgbClr val="333399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  <inkml:channel name="T" type="integer" max="2147480000" units="dev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  <inkml:channelProperty channel="T" name="resolution" value="28.34646" units="1/dev"/>
        </inkml:channelProperties>
      </inkml:inkSource>
      <inkml:timestamp xml:id="ts0" timeString="2021-02-01T20:32: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8434 15974 0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39BB3DF-774F-4400-9A65-111C09631ACC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D8E1F6-D75E-4679-AD4C-F1E7BF9B50C5}" type="slidenum">
              <a:rPr kumimoji="0" lang="vi-VN" alt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vi-VN" altLang="vi-V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FF6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vi-VN" dirty="0"/>
              <a:t>Click to edit Master title style</a:t>
            </a:r>
            <a:endParaRPr lang="en-US" altLang="vi-VN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vi-VN" dirty="0"/>
              <a:t>Click to edit Master text styles</a:t>
            </a:r>
            <a:endParaRPr lang="en-US" altLang="vi-VN" dirty="0"/>
          </a:p>
          <a:p>
            <a:pPr lvl="1"/>
            <a:r>
              <a:rPr lang="en-US" altLang="vi-VN" dirty="0"/>
              <a:t>Second level</a:t>
            </a:r>
            <a:endParaRPr lang="en-US" altLang="vi-VN" dirty="0"/>
          </a:p>
          <a:p>
            <a:pPr lvl="2"/>
            <a:r>
              <a:rPr lang="en-US" altLang="vi-VN" dirty="0"/>
              <a:t>Third level</a:t>
            </a:r>
            <a:endParaRPr lang="en-US" altLang="vi-VN" dirty="0"/>
          </a:p>
          <a:p>
            <a:pPr lvl="3"/>
            <a:r>
              <a:rPr lang="en-US" altLang="vi-VN" dirty="0"/>
              <a:t>Fourth level</a:t>
            </a:r>
            <a:endParaRPr lang="en-US" altLang="vi-VN" dirty="0"/>
          </a:p>
          <a:p>
            <a:pPr lvl="4"/>
            <a:r>
              <a:rPr lang="en-US" altLang="vi-VN" dirty="0"/>
              <a:t>Fifth level</a:t>
            </a:r>
            <a:endParaRPr lang="en-US" altLang="vi-V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25/01/2021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lvl="0" eaLnBrk="1" hangingPunct="1">
              <a:buNone/>
            </a:pPr>
            <a:r>
              <a:rPr dirty="0">
                <a:latin typeface="Arial" panose="020B0604020202020204" pitchFamily="34" charset="0"/>
              </a:rPr>
              <a:t>GV: ĐỖ QUANG MINH</a:t>
            </a:r>
            <a:endParaRPr sz="1400" dirty="0">
              <a:latin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4679E7-56AF-4881-B19F-6B33FC63275F}" type="slidenum">
              <a:rPr kumimoji="0" lang="en-US" altLang="vi-VN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n-US" altLang="vi-V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png"/><Relationship Id="rId3" Type="http://schemas.openxmlformats.org/officeDocument/2006/relationships/customXml" Target="../ink/ink1.xml"/><Relationship Id="rId2" Type="http://schemas.openxmlformats.org/officeDocument/2006/relationships/image" Target="../media/image2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.bin"/><Relationship Id="rId8" Type="http://schemas.openxmlformats.org/officeDocument/2006/relationships/image" Target="../media/image7.wmf"/><Relationship Id="rId7" Type="http://schemas.openxmlformats.org/officeDocument/2006/relationships/oleObject" Target="../embeddings/oleObject6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4.wmf"/><Relationship Id="rId14" Type="http://schemas.openxmlformats.org/officeDocument/2006/relationships/vmlDrawing" Target="../drawings/vmlDrawing3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9.wmf"/><Relationship Id="rId11" Type="http://schemas.openxmlformats.org/officeDocument/2006/relationships/oleObject" Target="../embeddings/oleObject8.bin"/><Relationship Id="rId10" Type="http://schemas.openxmlformats.org/officeDocument/2006/relationships/image" Target="../media/image8.wmf"/><Relationship Id="rId1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0.wmf"/><Relationship Id="rId12" Type="http://schemas.openxmlformats.org/officeDocument/2006/relationships/vmlDrawing" Target="../drawings/vmlDrawing4.v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14.wmf"/><Relationship Id="rId1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wmf"/><Relationship Id="rId1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8.wmf"/><Relationship Id="rId2" Type="http://schemas.openxmlformats.org/officeDocument/2006/relationships/oleObject" Target="../embeddings/oleObject14.bin"/><Relationship Id="rId1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/>
          <p:nvPr/>
        </p:nvSpPr>
        <p:spPr>
          <a:xfrm>
            <a:off x="0" y="5867400"/>
            <a:ext cx="9144000" cy="990600"/>
          </a:xfrm>
          <a:prstGeom prst="rect">
            <a:avLst/>
          </a:prstGeom>
          <a:solidFill>
            <a:srgbClr val="FF0066"/>
          </a:solidFill>
          <a:ln w="9525" cap="flat" cmpd="sng">
            <a:solidFill>
              <a:srgbClr val="FF00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sp>
        <p:nvSpPr>
          <p:cNvPr id="3075" name="WordArt 3"/>
          <p:cNvSpPr>
            <a:spLocks noTextEdit="1"/>
          </p:cNvSpPr>
          <p:nvPr/>
        </p:nvSpPr>
        <p:spPr>
          <a:xfrm rot="-1184291">
            <a:off x="1524000" y="152400"/>
            <a:ext cx="7391400" cy="15240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4255"/>
              </a:avLst>
            </a:prstTxWarp>
            <a:normAutofit/>
            <a:scene3d>
              <a:camera prst="legacyPerspectiveFront">
                <a:rot lat="19800000" lon="19440000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p>
            <a:pPr algn="ctr"/>
            <a:r>
              <a:rPr lang="en-US" sz="3600">
                <a:gradFill rotWithShape="1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3840000" scaled="1"/>
                  <a:tileRect/>
                </a:gradFill>
                <a:latin typeface="Arial" panose="020B0604020202020204" pitchFamily="34" charset="0"/>
                <a:ea typeface="Arial" panose="020B0604020202020204" pitchFamily="34" charset="0"/>
              </a:rPr>
              <a:t>TRƯỜNG THCS NGUYỄN VĂN BÉ</a:t>
            </a:r>
            <a:endParaRPr lang="en-US" sz="3600">
              <a:gradFill rotWithShape="1">
                <a:gsLst>
                  <a:gs pos="0">
                    <a:srgbClr val="707070"/>
                  </a:gs>
                  <a:gs pos="50000">
                    <a:srgbClr val="FFFFFF"/>
                  </a:gs>
                  <a:gs pos="100000">
                    <a:srgbClr val="707070"/>
                  </a:gs>
                </a:gsLst>
                <a:lin ang="3840000" scaled="1"/>
                <a:tileRect/>
              </a:gra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076" name="Text Box 4"/>
          <p:cNvSpPr txBox="1"/>
          <p:nvPr/>
        </p:nvSpPr>
        <p:spPr>
          <a:xfrm>
            <a:off x="295275" y="2209800"/>
            <a:ext cx="22098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3600" b="1" dirty="0"/>
              <a:t>Bộ môn: </a:t>
            </a:r>
            <a:endParaRPr lang="en-US" altLang="vi-VN" sz="3600" b="1" dirty="0"/>
          </a:p>
        </p:txBody>
      </p:sp>
      <p:sp>
        <p:nvSpPr>
          <p:cNvPr id="3077" name="WordArt 5"/>
          <p:cNvSpPr>
            <a:spLocks noTextEdit="1"/>
          </p:cNvSpPr>
          <p:nvPr/>
        </p:nvSpPr>
        <p:spPr>
          <a:xfrm rot="345461">
            <a:off x="1622425" y="1971675"/>
            <a:ext cx="6800850" cy="35147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6329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en-US" sz="3600" b="1">
                <a:gradFill rotWithShape="1">
                  <a:gsLst>
                    <a:gs pos="0">
                      <a:srgbClr val="FFF200">
                        <a:alpha val="100000"/>
                      </a:srgbClr>
                    </a:gs>
                    <a:gs pos="45000">
                      <a:srgbClr val="FF7A00">
                        <a:alpha val="100000"/>
                      </a:srgbClr>
                    </a:gs>
                    <a:gs pos="70000">
                      <a:srgbClr val="FF0300">
                        <a:alpha val="100000"/>
                      </a:srgbClr>
                    </a:gs>
                    <a:gs pos="100000">
                      <a:srgbClr val="4D0808">
                        <a:alpha val="100000"/>
                      </a:srgbClr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atin typeface="Arial" panose="020B0604020202020204" pitchFamily="34" charset="0"/>
                <a:ea typeface="Arial" panose="020B0604020202020204" pitchFamily="34" charset="0"/>
              </a:rPr>
              <a:t>Toán 9</a:t>
            </a:r>
            <a:endParaRPr lang="en-US" sz="3600" b="1">
              <a:gradFill rotWithShape="1">
                <a:gsLst>
                  <a:gs pos="0">
                    <a:srgbClr val="FFF200">
                      <a:alpha val="100000"/>
                    </a:srgbClr>
                  </a:gs>
                  <a:gs pos="45000">
                    <a:srgbClr val="FF7A00">
                      <a:alpha val="100000"/>
                    </a:srgbClr>
                  </a:gs>
                  <a:gs pos="70000">
                    <a:srgbClr val="FF0300">
                      <a:alpha val="100000"/>
                    </a:srgbClr>
                  </a:gs>
                  <a:gs pos="100000">
                    <a:srgbClr val="4D0808">
                      <a:alpha val="100000"/>
                    </a:srgbClr>
                  </a:gs>
                </a:gsLst>
                <a:path path="rect">
                  <a:fillToRect l="50000" t="50000" r="50000" b="50000"/>
                </a:path>
                <a:tileRect/>
              </a:gra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079" name="Date Placeholder 1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vi-VN" sz="1400" dirty="0"/>
              <a:t>01</a:t>
            </a:r>
            <a:r>
              <a:rPr lang="vi-VN" altLang="vi-VN" sz="1400" dirty="0"/>
              <a:t>/0</a:t>
            </a:r>
            <a:r>
              <a:rPr lang="en-US" altLang="vi-VN" sz="1400" dirty="0"/>
              <a:t>2</a:t>
            </a:r>
            <a:r>
              <a:rPr lang="vi-VN" altLang="vi-VN" sz="1400" dirty="0"/>
              <a:t>/2021</a:t>
            </a:r>
            <a:endParaRPr lang="en-US" altLang="vi-VN" sz="1400" dirty="0"/>
          </a:p>
        </p:txBody>
      </p:sp>
      <p:sp>
        <p:nvSpPr>
          <p:cNvPr id="3080" name="Footer Placeholder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vi-VN" sz="1400" dirty="0"/>
              <a:t>GV: HUỲNH TRỌNG TÍN</a:t>
            </a:r>
            <a:endParaRPr lang="en-US" altLang="vi-VN" sz="1400" dirty="0"/>
          </a:p>
        </p:txBody>
      </p:sp>
      <p:sp>
        <p:nvSpPr>
          <p:cNvPr id="3081" name="Slide Number Placeholder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vi-VN" sz="1400" dirty="0"/>
            </a:fld>
            <a:endParaRPr lang="en-US" altLang="vi-VN" sz="14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3" name="Rectangle 5"/>
          <p:cNvSpPr/>
          <p:nvPr/>
        </p:nvSpPr>
        <p:spPr>
          <a:xfrm>
            <a:off x="152400" y="92075"/>
            <a:ext cx="8610600" cy="9461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1800" b="1" u="sng" dirty="0">
                <a:solidFill>
                  <a:srgbClr val="FF3300"/>
                </a:solidFill>
              </a:rPr>
              <a:t>Tiết 40.</a:t>
            </a:r>
            <a:r>
              <a:rPr lang="en-US" altLang="vi-VN" sz="1800" b="1" dirty="0"/>
              <a:t>                                        </a:t>
            </a:r>
            <a:r>
              <a:rPr lang="en-US" altLang="vi-VN" sz="2800" b="1" u="sng" dirty="0">
                <a:solidFill>
                  <a:srgbClr val="3333FF"/>
                </a:solidFill>
              </a:rPr>
              <a:t>CHỦ ĐỀ:</a:t>
            </a:r>
            <a:r>
              <a:rPr lang="en-US" altLang="vi-VN" sz="2800" b="1" dirty="0">
                <a:solidFill>
                  <a:srgbClr val="3333FF"/>
                </a:solidFill>
              </a:rPr>
              <a:t> </a:t>
            </a:r>
            <a:endParaRPr lang="en-US" altLang="vi-VN" sz="2800" b="1" dirty="0">
              <a:solidFill>
                <a:srgbClr val="3333FF"/>
              </a:solidFill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3333FF"/>
                </a:solidFill>
              </a:rPr>
              <a:t>Giải bài toán bằng cách lập hệ phương trình</a:t>
            </a:r>
            <a:r>
              <a:rPr lang="en-US" altLang="vi-VN" sz="1800" dirty="0">
                <a:solidFill>
                  <a:srgbClr val="3333FF"/>
                </a:solidFill>
              </a:rPr>
              <a:t> </a:t>
            </a:r>
            <a:endParaRPr lang="en-US" altLang="vi-VN" sz="1800" dirty="0">
              <a:solidFill>
                <a:srgbClr val="3333FF"/>
              </a:solidFill>
            </a:endParaRPr>
          </a:p>
        </p:txBody>
      </p:sp>
      <p:sp>
        <p:nvSpPr>
          <p:cNvPr id="2057" name="Text Box 9"/>
          <p:cNvSpPr txBox="1"/>
          <p:nvPr/>
        </p:nvSpPr>
        <p:spPr>
          <a:xfrm>
            <a:off x="533400" y="1143000"/>
            <a:ext cx="3006725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1800" b="1" dirty="0">
                <a:solidFill>
                  <a:srgbClr val="3333FF"/>
                </a:solidFill>
              </a:rPr>
              <a:t>I. TÓM LƯỢT LÝ THUYẾT</a:t>
            </a:r>
            <a:r>
              <a:rPr lang="en-US" altLang="vi-VN" sz="1800" dirty="0"/>
              <a:t> </a:t>
            </a:r>
            <a:endParaRPr lang="en-US" altLang="vi-VN" sz="1800" dirty="0"/>
          </a:p>
        </p:txBody>
      </p:sp>
      <p:sp>
        <p:nvSpPr>
          <p:cNvPr id="2058" name="Text Box 10"/>
          <p:cNvSpPr txBox="1"/>
          <p:nvPr/>
        </p:nvSpPr>
        <p:spPr>
          <a:xfrm>
            <a:off x="533400" y="1509713"/>
            <a:ext cx="73152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1800" b="1" dirty="0">
                <a:solidFill>
                  <a:srgbClr val="FF3300"/>
                </a:solidFill>
              </a:rPr>
              <a:t>* Vấn đề 1. Các bước giải bài toán bằng cách lập pt:</a:t>
            </a:r>
            <a:endParaRPr lang="en-US" altLang="vi-VN" sz="1800" b="1" dirty="0">
              <a:solidFill>
                <a:srgbClr val="FF3300"/>
              </a:solidFill>
            </a:endParaRPr>
          </a:p>
        </p:txBody>
      </p:sp>
      <p:sp>
        <p:nvSpPr>
          <p:cNvPr id="2059" name="Text Box 11"/>
          <p:cNvSpPr txBox="1"/>
          <p:nvPr/>
        </p:nvSpPr>
        <p:spPr>
          <a:xfrm>
            <a:off x="609600" y="1905000"/>
            <a:ext cx="8001000" cy="1190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1800" b="1" dirty="0"/>
              <a:t>- B1:</a:t>
            </a:r>
            <a:r>
              <a:rPr lang="en-US" altLang="vi-VN" sz="1800" dirty="0"/>
              <a:t> Lập hệ pt </a:t>
            </a:r>
            <a:endParaRPr lang="en-US" altLang="vi-VN" sz="1800" dirty="0"/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1800" dirty="0"/>
              <a:t>         + Chọn ẩn(2 ẩn), đặt điều kiện cho các ẩn</a:t>
            </a:r>
            <a:endParaRPr lang="en-US" altLang="vi-VN" sz="1800" dirty="0"/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1800" dirty="0"/>
              <a:t>         + Biểu thị các đại lượng chưa biết qua ẩn và các đại lượng đã biết</a:t>
            </a:r>
            <a:endParaRPr lang="en-US" altLang="vi-VN" sz="1800" dirty="0"/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1800" dirty="0"/>
              <a:t>         + Tìm mối tương quan giữa các đại lượng -&gt; lập hệ pt</a:t>
            </a:r>
            <a:endParaRPr lang="en-US" altLang="vi-VN" sz="1800" dirty="0"/>
          </a:p>
        </p:txBody>
      </p:sp>
      <p:sp>
        <p:nvSpPr>
          <p:cNvPr id="2060" name="Text Box 12"/>
          <p:cNvSpPr txBox="1"/>
          <p:nvPr/>
        </p:nvSpPr>
        <p:spPr>
          <a:xfrm>
            <a:off x="609600" y="3062288"/>
            <a:ext cx="6858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1800" b="1" dirty="0"/>
              <a:t>- B2:  </a:t>
            </a:r>
            <a:r>
              <a:rPr lang="en-US" altLang="vi-VN" sz="1800" dirty="0"/>
              <a:t>Giải hệ pt</a:t>
            </a:r>
            <a:endParaRPr lang="en-US" altLang="vi-VN" sz="1800" b="1" dirty="0"/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1800" b="1" dirty="0"/>
              <a:t>- B3:  </a:t>
            </a:r>
            <a:r>
              <a:rPr lang="en-US" altLang="vi-VN" sz="1800" dirty="0"/>
              <a:t>Nhận định kết quả và trả lời .</a:t>
            </a:r>
            <a:endParaRPr lang="en-US" altLang="vi-VN" sz="1800" dirty="0"/>
          </a:p>
        </p:txBody>
      </p:sp>
      <p:sp>
        <p:nvSpPr>
          <p:cNvPr id="2061" name="Text Box 13"/>
          <p:cNvSpPr txBox="1"/>
          <p:nvPr/>
        </p:nvSpPr>
        <p:spPr>
          <a:xfrm>
            <a:off x="381000" y="3657600"/>
            <a:ext cx="5257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1800" b="1" dirty="0"/>
              <a:t>* </a:t>
            </a:r>
            <a:r>
              <a:rPr lang="en-US" altLang="vi-VN" sz="1800" b="1" dirty="0">
                <a:solidFill>
                  <a:srgbClr val="FF3300"/>
                </a:solidFill>
              </a:rPr>
              <a:t>Vấn đề 2. Các dạng toán cơ bản</a:t>
            </a:r>
            <a:endParaRPr lang="en-US" altLang="vi-VN" sz="1800" b="1" dirty="0">
              <a:solidFill>
                <a:srgbClr val="FF3300"/>
              </a:solidFill>
            </a:endParaRPr>
          </a:p>
        </p:txBody>
      </p:sp>
      <p:sp>
        <p:nvSpPr>
          <p:cNvPr id="2062" name="Text Box 14"/>
          <p:cNvSpPr txBox="1"/>
          <p:nvPr/>
        </p:nvSpPr>
        <p:spPr>
          <a:xfrm>
            <a:off x="304800" y="3967163"/>
            <a:ext cx="57912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1800" b="1" dirty="0">
                <a:solidFill>
                  <a:srgbClr val="FF0000"/>
                </a:solidFill>
              </a:rPr>
              <a:t>Dạng 1. Toán chuyển động</a:t>
            </a:r>
            <a:endParaRPr lang="en-US" altLang="vi-VN" sz="1800" b="1" dirty="0">
              <a:solidFill>
                <a:srgbClr val="FF0000"/>
              </a:solidFill>
            </a:endParaRPr>
          </a:p>
        </p:txBody>
      </p:sp>
      <p:sp>
        <p:nvSpPr>
          <p:cNvPr id="2063" name="Text Box 15"/>
          <p:cNvSpPr txBox="1"/>
          <p:nvPr/>
        </p:nvSpPr>
        <p:spPr>
          <a:xfrm>
            <a:off x="304800" y="4343400"/>
            <a:ext cx="7620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1800" dirty="0"/>
              <a:t>Cần nhớ công thức liên hệ giữa vận tốc v, thời gian t, quãng đường s là: </a:t>
            </a:r>
            <a:endParaRPr lang="en-US" altLang="vi-VN" sz="1800" dirty="0"/>
          </a:p>
        </p:txBody>
      </p:sp>
      <p:sp>
        <p:nvSpPr>
          <p:cNvPr id="4106" name="Rectangle 1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7772400" y="4186238"/>
          <a:ext cx="61753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" imgW="381000" imgH="431800" progId="Equation.DSMT4">
                  <p:embed/>
                </p:oleObj>
              </mc:Choice>
              <mc:Fallback>
                <p:oleObj name="" r:id="rId1" imgW="381000" imgH="431800" progId="Equation.DSMT4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772400" y="4186238"/>
                        <a:ext cx="617538" cy="695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6" name="Text Box 18"/>
          <p:cNvSpPr txBox="1"/>
          <p:nvPr/>
        </p:nvSpPr>
        <p:spPr>
          <a:xfrm>
            <a:off x="304800" y="4810125"/>
            <a:ext cx="8458200" cy="1190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None/>
            </a:pPr>
            <a:r>
              <a:rPr lang="en-US" altLang="vi-VN" sz="1800" b="1" u="sng" dirty="0"/>
              <a:t>Ví dụ 1(BT30/22SGK).</a:t>
            </a:r>
            <a:r>
              <a:rPr lang="en-US" altLang="vi-VN" sz="1800" dirty="0"/>
              <a:t> Một ôtô từ A và dự định đến B lúc 12 giờ trưa. Nếu xe chạy với vận tốc 35km/h thì sẽ đến B chậm 2 giờ so với dự định. Nếu xe chạy với vận tốc 50km/h thì sẽ đến B sớm 1 giờ so với dự định. Tính độ dài quãng đường AB và thời điểm xuất phát của ôtô tại A</a:t>
            </a:r>
            <a:endParaRPr lang="en-US" altLang="vi-VN" sz="1800" dirty="0"/>
          </a:p>
        </p:txBody>
      </p:sp>
      <p:sp>
        <p:nvSpPr>
          <p:cNvPr id="4109" name="Date Placeholder 1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p>
            <a:pPr marL="0" indent="0" eaLnBrk="1" hangingPunct="1">
              <a:spcBef>
                <a:spcPct val="0"/>
              </a:spcBef>
              <a:buNone/>
            </a:pPr>
            <a:r>
              <a:rPr lang="vi-VN" altLang="vi-VN" sz="1400" b="1" dirty="0">
                <a:solidFill>
                  <a:srgbClr val="FF0000"/>
                </a:solidFill>
              </a:rPr>
              <a:t>25/01/2021</a:t>
            </a:r>
            <a:endParaRPr lang="en-US" altLang="vi-VN" sz="1400" b="1" dirty="0">
              <a:solidFill>
                <a:srgbClr val="FF0000"/>
              </a:solidFill>
            </a:endParaRPr>
          </a:p>
        </p:txBody>
      </p:sp>
      <p:sp>
        <p:nvSpPr>
          <p:cNvPr id="4110" name="Footer Placeholder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vi-VN" sz="1400" b="1" i="1" dirty="0">
                <a:solidFill>
                  <a:srgbClr val="FF0000"/>
                </a:solidFill>
              </a:rPr>
              <a:t>GV: ĐỖ QUANG MINH</a:t>
            </a:r>
            <a:endParaRPr lang="en-US" altLang="vi-VN" sz="1400" b="1" i="1" dirty="0">
              <a:solidFill>
                <a:srgbClr val="FF0000"/>
              </a:solidFill>
            </a:endParaRPr>
          </a:p>
        </p:txBody>
      </p:sp>
      <p:sp>
        <p:nvSpPr>
          <p:cNvPr id="4111" name="Slide Number Placeholder 1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vi-VN" sz="1400" dirty="0"/>
            </a:fld>
            <a:endParaRPr lang="en-US" altLang="vi-VN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7" grpId="0"/>
      <p:bldP spid="2058" grpId="0"/>
      <p:bldP spid="2059" grpId="0"/>
      <p:bldP spid="2060" grpId="0"/>
      <p:bldP spid="2061" grpId="0"/>
      <p:bldP spid="2062" grpId="0"/>
      <p:bldP spid="2063" grpId="0"/>
      <p:bldP spid="20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6" name="Text Box 4"/>
          <p:cNvSpPr txBox="1"/>
          <p:nvPr/>
        </p:nvSpPr>
        <p:spPr>
          <a:xfrm>
            <a:off x="2590800" y="166688"/>
            <a:ext cx="1143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1800" dirty="0"/>
              <a:t>Giải</a:t>
            </a:r>
            <a:endParaRPr lang="en-US" altLang="vi-VN" sz="1800" dirty="0"/>
          </a:p>
        </p:txBody>
      </p:sp>
      <p:sp>
        <p:nvSpPr>
          <p:cNvPr id="3077" name="Text Box 5"/>
          <p:cNvSpPr txBox="1"/>
          <p:nvPr/>
        </p:nvSpPr>
        <p:spPr>
          <a:xfrm>
            <a:off x="762000" y="604838"/>
            <a:ext cx="48006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1800" dirty="0"/>
              <a:t>Gọi x(km) là độ dài quãng đường AB </a:t>
            </a:r>
            <a:endParaRPr lang="en-US" altLang="vi-VN" sz="1800" dirty="0"/>
          </a:p>
        </p:txBody>
      </p:sp>
      <p:sp>
        <p:nvSpPr>
          <p:cNvPr id="3078" name="Text Box 6"/>
          <p:cNvSpPr txBox="1"/>
          <p:nvPr/>
        </p:nvSpPr>
        <p:spPr>
          <a:xfrm>
            <a:off x="762000" y="1062038"/>
            <a:ext cx="66294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1800" dirty="0"/>
              <a:t>       y (giờ) là thời gian dự định đi để đến B lúc 12h trưa </a:t>
            </a:r>
            <a:endParaRPr lang="en-US" altLang="vi-VN" sz="1800" dirty="0"/>
          </a:p>
        </p:txBody>
      </p:sp>
      <p:sp>
        <p:nvSpPr>
          <p:cNvPr id="3079" name="Text Box 7"/>
          <p:cNvSpPr txBox="1"/>
          <p:nvPr/>
        </p:nvSpPr>
        <p:spPr>
          <a:xfrm>
            <a:off x="838200" y="1447800"/>
            <a:ext cx="2895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1800" dirty="0"/>
              <a:t>Điều kiện: x, y &gt; 0</a:t>
            </a:r>
            <a:endParaRPr lang="en-US" altLang="vi-VN" sz="1800" dirty="0"/>
          </a:p>
        </p:txBody>
      </p:sp>
      <p:sp>
        <p:nvSpPr>
          <p:cNvPr id="3080" name="Text Box 8"/>
          <p:cNvSpPr txBox="1"/>
          <p:nvPr/>
        </p:nvSpPr>
        <p:spPr>
          <a:xfrm>
            <a:off x="762000" y="1752600"/>
            <a:ext cx="83820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1800" dirty="0"/>
              <a:t> Vì xe chạy với vận tốc 35km/h thì đến B chậm 2h nên có pt:   x  = 35(y+2)   (1)</a:t>
            </a:r>
            <a:endParaRPr lang="en-US" altLang="vi-VN" sz="1800" dirty="0"/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1800" dirty="0"/>
              <a:t>Vì xe chạy với vtốc 50km/h thì xe đến B sớm hơn 1h có pt:  x = 50(y-1)     (2)</a:t>
            </a:r>
            <a:endParaRPr lang="en-US" altLang="vi-VN" sz="1800" dirty="0"/>
          </a:p>
        </p:txBody>
      </p:sp>
      <p:sp>
        <p:nvSpPr>
          <p:cNvPr id="5127" name="Rectangle 1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grpSp>
        <p:nvGrpSpPr>
          <p:cNvPr id="3086" name="Group 14"/>
          <p:cNvGrpSpPr/>
          <p:nvPr/>
        </p:nvGrpSpPr>
        <p:grpSpPr>
          <a:xfrm>
            <a:off x="762000" y="2446338"/>
            <a:ext cx="4067175" cy="768350"/>
            <a:chOff x="480" y="1541"/>
            <a:chExt cx="2562" cy="484"/>
          </a:xfrm>
        </p:grpSpPr>
        <p:sp>
          <p:nvSpPr>
            <p:cNvPr id="5137" name="Text Box 9"/>
            <p:cNvSpPr txBox="1"/>
            <p:nvPr/>
          </p:nvSpPr>
          <p:spPr>
            <a:xfrm>
              <a:off x="480" y="1632"/>
              <a:ext cx="172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vi-VN" sz="1800" dirty="0"/>
                <a:t>Từ (1) và (2), ta có hệ pt:  </a:t>
              </a:r>
              <a:endParaRPr lang="en-US" altLang="vi-VN" sz="1800" dirty="0"/>
            </a:p>
          </p:txBody>
        </p:sp>
        <p:graphicFrame>
          <p:nvGraphicFramePr>
            <p:cNvPr id="5138" name="Object 12"/>
            <p:cNvGraphicFramePr>
              <a:graphicFrameLocks noChangeAspect="1"/>
            </p:cNvGraphicFramePr>
            <p:nvPr/>
          </p:nvGraphicFramePr>
          <p:xfrm>
            <a:off x="2162" y="1541"/>
            <a:ext cx="880" cy="4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" r:id="rId1" imgW="1016000" imgH="558800" progId="Equation.DSMT4">
                    <p:embed/>
                  </p:oleObj>
                </mc:Choice>
                <mc:Fallback>
                  <p:oleObj name="" r:id="rId1" imgW="1016000" imgH="558800" progId="Equation.DSMT4">
                    <p:embed/>
                    <p:pic>
                      <p:nvPicPr>
                        <p:cNvPr id="0" name="Picture 3081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162" y="1541"/>
                          <a:ext cx="880" cy="48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87" name="Text Box 15"/>
          <p:cNvSpPr txBox="1"/>
          <p:nvPr/>
        </p:nvSpPr>
        <p:spPr>
          <a:xfrm>
            <a:off x="457200" y="3200400"/>
            <a:ext cx="86868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1800" dirty="0"/>
              <a:t> </a:t>
            </a:r>
            <a:r>
              <a:rPr lang="fr-FR" altLang="vi-VN" sz="1800" dirty="0"/>
              <a:t>Giải hệ pt, ta được x =350 ; y = 8 (Cả hai giá trị của x và y đều thoả mãn điều kiện đầu bài).</a:t>
            </a:r>
            <a:endParaRPr lang="en-US" altLang="vi-VN" sz="1800" dirty="0"/>
          </a:p>
        </p:txBody>
      </p:sp>
      <p:sp>
        <p:nvSpPr>
          <p:cNvPr id="3090" name="Text Box 18"/>
          <p:cNvSpPr txBox="1"/>
          <p:nvPr/>
        </p:nvSpPr>
        <p:spPr>
          <a:xfrm>
            <a:off x="152400" y="3867150"/>
            <a:ext cx="8915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None/>
            </a:pPr>
            <a:r>
              <a:rPr lang="fr-FR" altLang="vi-VN" sz="1800" b="1" dirty="0"/>
              <a:t>Trả lời :</a:t>
            </a:r>
            <a:r>
              <a:rPr lang="fr-FR" altLang="vi-VN" sz="1800" dirty="0"/>
              <a:t> Vậy quãng đường AB dài 350 km. Thời gian dự định xuất phát lúc 4h sáng.</a:t>
            </a:r>
            <a:endParaRPr lang="en-US" altLang="vi-VN" sz="1800" dirty="0"/>
          </a:p>
        </p:txBody>
      </p:sp>
      <p:sp>
        <p:nvSpPr>
          <p:cNvPr id="3091" name="Text Box 19"/>
          <p:cNvSpPr txBox="1"/>
          <p:nvPr/>
        </p:nvSpPr>
        <p:spPr>
          <a:xfrm>
            <a:off x="457200" y="4291013"/>
            <a:ext cx="8458200" cy="9159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fr-FR" altLang="vi-VN" sz="1800" b="1" dirty="0">
                <a:solidFill>
                  <a:srgbClr val="FF0000"/>
                </a:solidFill>
              </a:rPr>
              <a:t>Dạng 2. Toán có nội dung hình học</a:t>
            </a:r>
            <a:endParaRPr lang="fr-FR" altLang="vi-VN" sz="1800" dirty="0">
              <a:solidFill>
                <a:srgbClr val="FF0000"/>
              </a:solidFill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fr-FR" altLang="vi-VN" sz="1800" dirty="0"/>
              <a:t>Cần nhớ mối quan hệ giữa đại lượng hình học trong tam giác, tứ giác,...</a:t>
            </a:r>
            <a:endParaRPr lang="fr-FR" altLang="vi-VN" sz="1800" b="1" dirty="0"/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fr-FR" altLang="vi-VN" sz="1800" b="1" dirty="0"/>
              <a:t>Ví dụ 2(BT 31/23SGK).</a:t>
            </a:r>
            <a:endParaRPr lang="en-US" altLang="vi-VN" sz="1800" b="1" dirty="0"/>
          </a:p>
        </p:txBody>
      </p:sp>
      <p:sp>
        <p:nvSpPr>
          <p:cNvPr id="3092" name="Text Box 20"/>
          <p:cNvSpPr txBox="1"/>
          <p:nvPr/>
        </p:nvSpPr>
        <p:spPr>
          <a:xfrm>
            <a:off x="314325" y="5186363"/>
            <a:ext cx="8458200" cy="9159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None/>
            </a:pPr>
            <a:r>
              <a:rPr lang="en-US" altLang="vi-VN" sz="1800" dirty="0"/>
              <a:t>      Tính độ dài hai cạnh góc vuông của một tam giác vuông, biết rằng nếu tăng mỗi cạnh lên 3cm thì diện tích tam giác đó sẽ tăng thêm 36cm </a:t>
            </a:r>
            <a:r>
              <a:rPr lang="fr-FR" altLang="vi-VN" sz="1800" baseline="30000" dirty="0"/>
              <a:t>2</a:t>
            </a:r>
            <a:r>
              <a:rPr lang="fr-FR" altLang="vi-VN" sz="1800" dirty="0"/>
              <a:t>, và nếu một cạnh giảm đi 2cm, cạnh kia giảm đi 4cm thì diện tích của tam giác giảm đi 2</a:t>
            </a:r>
            <a:r>
              <a:rPr lang="en-US" altLang="vi-VN" sz="1800" dirty="0"/>
              <a:t>6cm </a:t>
            </a:r>
            <a:r>
              <a:rPr lang="fr-FR" altLang="vi-VN" sz="1800" baseline="30000" dirty="0"/>
              <a:t>2</a:t>
            </a:r>
            <a:r>
              <a:rPr lang="fr-FR" altLang="vi-VN" sz="1800" dirty="0"/>
              <a:t>.</a:t>
            </a:r>
            <a:endParaRPr lang="en-US" altLang="vi-VN" sz="1800" dirty="0"/>
          </a:p>
        </p:txBody>
      </p:sp>
      <p:sp>
        <p:nvSpPr>
          <p:cNvPr id="5133" name="Date Placeholder 1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p>
            <a:pPr marL="0" indent="0" eaLnBrk="1" hangingPunct="1">
              <a:spcBef>
                <a:spcPct val="0"/>
              </a:spcBef>
              <a:buNone/>
            </a:pPr>
            <a:r>
              <a:rPr lang="vi-VN" altLang="vi-VN" sz="1400" b="1" dirty="0">
                <a:solidFill>
                  <a:srgbClr val="FF0000"/>
                </a:solidFill>
              </a:rPr>
              <a:t>25/01/2021</a:t>
            </a:r>
            <a:endParaRPr lang="en-US" altLang="vi-VN" sz="1400" b="1" dirty="0">
              <a:solidFill>
                <a:srgbClr val="FF0000"/>
              </a:solidFill>
            </a:endParaRPr>
          </a:p>
        </p:txBody>
      </p:sp>
      <p:sp>
        <p:nvSpPr>
          <p:cNvPr id="5134" name="Footer Placeholder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vi-VN" sz="1400" b="1" i="1" dirty="0">
                <a:solidFill>
                  <a:srgbClr val="FF0000"/>
                </a:solidFill>
              </a:rPr>
              <a:t>GV: ĐỖ QUANG MINH</a:t>
            </a:r>
            <a:endParaRPr lang="en-US" altLang="vi-VN" sz="1400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3" p14:bwMode="auto">
            <p14:nvContentPartPr>
              <p14:cNvPr id="2" name="Ink 1"/>
              <p14:cNvContentPartPr/>
              <p14:nvPr/>
            </p14:nvContentPartPr>
            <p14:xfrm>
              <a:off x="3036240" y="5750640"/>
              <a:ext cx="360" cy="360"/>
            </p14:xfrm>
          </p:contentPart>
        </mc:Choice>
        <mc:Fallback xmlns="">
          <p:pic>
            <p:nvPicPr>
              <p:cNvPr id="2" name="Ink 1"/>
            </p:nvPicPr>
            <p:blipFill>
              <a:blip r:embed="rId4"/>
            </p:blipFill>
            <p:spPr>
              <a:xfrm>
                <a:off x="3036240" y="5750640"/>
                <a:ext cx="360" cy="360"/>
              </a:xfrm>
              <a:prstGeom prst="rect"/>
            </p:spPr>
          </p:pic>
        </mc:Fallback>
      </mc:AlternateContent>
      <p:sp>
        <p:nvSpPr>
          <p:cNvPr id="5136" name="Slide Number Placeholder 2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vi-VN" sz="1400" dirty="0"/>
            </a:fld>
            <a:endParaRPr lang="en-US" altLang="vi-VN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/>
      <p:bldP spid="3079" grpId="0"/>
      <p:bldP spid="3080" grpId="0"/>
      <p:bldP spid="3087" grpId="0"/>
      <p:bldP spid="3090" grpId="0"/>
      <p:bldP spid="3091" grpId="0"/>
      <p:bldP spid="30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ext Box 4"/>
          <p:cNvSpPr txBox="1"/>
          <p:nvPr/>
        </p:nvSpPr>
        <p:spPr>
          <a:xfrm>
            <a:off x="1447800" y="228600"/>
            <a:ext cx="5105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vi-VN" altLang="vi-VN" sz="1800" dirty="0"/>
          </a:p>
        </p:txBody>
      </p:sp>
      <p:sp>
        <p:nvSpPr>
          <p:cNvPr id="5125" name="Text Box 5"/>
          <p:cNvSpPr txBox="1"/>
          <p:nvPr/>
        </p:nvSpPr>
        <p:spPr>
          <a:xfrm>
            <a:off x="2514600" y="152400"/>
            <a:ext cx="3733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fr-FR" altLang="vi-VN" sz="1800" b="1" i="1" dirty="0"/>
              <a:t>Hướng dẫn giải :</a:t>
            </a:r>
            <a:endParaRPr lang="en-US" altLang="vi-VN" sz="1800" b="1" i="1" dirty="0"/>
          </a:p>
        </p:txBody>
      </p:sp>
      <p:sp>
        <p:nvSpPr>
          <p:cNvPr id="5126" name="Text Box 6"/>
          <p:cNvSpPr txBox="1"/>
          <p:nvPr/>
        </p:nvSpPr>
        <p:spPr>
          <a:xfrm>
            <a:off x="228600" y="609600"/>
            <a:ext cx="8686800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fr-FR" altLang="vi-VN" sz="1800" dirty="0"/>
              <a:t>Gọi x(cm), y(cm) lần lượt là độ dài hai cạnh góc vuông của tam giác vuông đã cho. </a:t>
            </a:r>
            <a:endParaRPr lang="fr-FR" altLang="vi-VN" sz="1800" dirty="0"/>
          </a:p>
          <a:p>
            <a:pPr marL="0" lvl="0" indent="0" algn="just" eaLnBrk="1" hangingPunct="1">
              <a:spcBef>
                <a:spcPct val="0"/>
              </a:spcBef>
              <a:buNone/>
            </a:pPr>
            <a:endParaRPr lang="fr-FR" altLang="vi-VN" sz="1800" dirty="0"/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fr-FR" altLang="vi-VN" sz="1800" dirty="0"/>
              <a:t>Điều kiện : x, y &gt; 4. Diện tích của tam giác vuông lúc đầu là :        (cm2).</a:t>
            </a:r>
            <a:endParaRPr lang="en-US" altLang="vi-VN" sz="1800" dirty="0"/>
          </a:p>
        </p:txBody>
      </p:sp>
      <p:sp>
        <p:nvSpPr>
          <p:cNvPr id="6149" name="Rectangle 9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sp>
        <p:nvSpPr>
          <p:cNvPr id="6150" name="Rectangle 1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grpSp>
        <p:nvGrpSpPr>
          <p:cNvPr id="5134" name="Group 14"/>
          <p:cNvGrpSpPr/>
          <p:nvPr/>
        </p:nvGrpSpPr>
        <p:grpSpPr>
          <a:xfrm>
            <a:off x="609600" y="1600200"/>
            <a:ext cx="8229600" cy="1604963"/>
            <a:chOff x="384" y="1008"/>
            <a:chExt cx="5184" cy="1011"/>
          </a:xfrm>
        </p:grpSpPr>
        <p:sp>
          <p:nvSpPr>
            <p:cNvPr id="6168" name="Text Box 7"/>
            <p:cNvSpPr txBox="1"/>
            <p:nvPr/>
          </p:nvSpPr>
          <p:spPr>
            <a:xfrm>
              <a:off x="384" y="1008"/>
              <a:ext cx="5184" cy="101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fr-FR" altLang="vi-VN" sz="1800" dirty="0"/>
                <a:t>Nếu tăng mỗi cạnh lên 3 cm thì diện tích tăng thêm 36 cm2, nên ta có pt :</a:t>
              </a:r>
              <a:endParaRPr lang="fr-FR" altLang="vi-VN" sz="1800" dirty="0"/>
            </a:p>
            <a:p>
              <a:pPr marL="0" lvl="0" indent="0" eaLnBrk="1" hangingPunct="1">
                <a:spcBef>
                  <a:spcPct val="50000"/>
                </a:spcBef>
                <a:buNone/>
              </a:pPr>
              <a:endParaRPr lang="fr-FR" altLang="vi-VN" sz="1800" dirty="0"/>
            </a:p>
            <a:p>
              <a:pPr marL="0" lvl="0" indent="0" eaLnBrk="1" hangingPunct="1">
                <a:spcBef>
                  <a:spcPct val="50000"/>
                </a:spcBef>
                <a:buNone/>
              </a:pPr>
              <a:endParaRPr lang="fr-FR" altLang="vi-VN" sz="1800" dirty="0"/>
            </a:p>
            <a:p>
              <a:pPr marL="0" lvl="0" indent="0" eaLnBrk="1" hangingPunct="1">
                <a:spcBef>
                  <a:spcPct val="50000"/>
                </a:spcBef>
                <a:buNone/>
              </a:pPr>
              <a:endParaRPr lang="en-US" altLang="vi-VN" sz="1800" dirty="0"/>
            </a:p>
          </p:txBody>
        </p:sp>
        <p:grpSp>
          <p:nvGrpSpPr>
            <p:cNvPr id="6169" name="Group 13"/>
            <p:cNvGrpSpPr/>
            <p:nvPr/>
          </p:nvGrpSpPr>
          <p:grpSpPr>
            <a:xfrm>
              <a:off x="480" y="1362"/>
              <a:ext cx="2280" cy="366"/>
              <a:chOff x="480" y="1362"/>
              <a:chExt cx="2280" cy="366"/>
            </a:xfrm>
          </p:grpSpPr>
          <p:graphicFrame>
            <p:nvGraphicFramePr>
              <p:cNvPr id="6170" name="Object 8"/>
              <p:cNvGraphicFramePr>
                <a:graphicFrameLocks noChangeAspect="1"/>
              </p:cNvGraphicFramePr>
              <p:nvPr/>
            </p:nvGraphicFramePr>
            <p:xfrm>
              <a:off x="480" y="1362"/>
              <a:ext cx="1272" cy="36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3" name="" r:id="rId1" imgW="1637665" imgH="431800" progId="Equation.DSMT4">
                      <p:embed/>
                    </p:oleObj>
                  </mc:Choice>
                  <mc:Fallback>
                    <p:oleObj name="" r:id="rId1" imgW="1637665" imgH="431800" progId="Equation.DSMT4">
                      <p:embed/>
                      <p:pic>
                        <p:nvPicPr>
                          <p:cNvPr id="0" name="Picture 3082"/>
                          <p:cNvPicPr/>
                          <p:nvPr/>
                        </p:nvPicPr>
                        <p:blipFill>
                          <a:blip r:embed="rId2"/>
                          <a:stretch>
                            <a:fillRect/>
                          </a:stretch>
                        </p:blipFill>
                        <p:spPr>
                          <a:xfrm>
                            <a:off x="480" y="1362"/>
                            <a:ext cx="1272" cy="36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171" name="Object 10"/>
              <p:cNvGraphicFramePr>
                <a:graphicFrameLocks noChangeAspect="1"/>
              </p:cNvGraphicFramePr>
              <p:nvPr/>
            </p:nvGraphicFramePr>
            <p:xfrm>
              <a:off x="1774" y="1470"/>
              <a:ext cx="986" cy="1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5" name="" r:id="rId3" imgW="1270000" imgH="228600" progId="Equation.DSMT4">
                      <p:embed/>
                    </p:oleObj>
                  </mc:Choice>
                  <mc:Fallback>
                    <p:oleObj name="" r:id="rId3" imgW="1270000" imgH="228600" progId="Equation.DSMT4">
                      <p:embed/>
                      <p:pic>
                        <p:nvPicPr>
                          <p:cNvPr id="0" name="Picture 3084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1774" y="1470"/>
                            <a:ext cx="986" cy="192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6152" name="Text Box 17"/>
          <p:cNvSpPr txBox="1"/>
          <p:nvPr/>
        </p:nvSpPr>
        <p:spPr>
          <a:xfrm>
            <a:off x="2209800" y="3810000"/>
            <a:ext cx="4648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vi-VN" altLang="vi-VN" sz="1800" dirty="0"/>
          </a:p>
        </p:txBody>
      </p:sp>
      <p:sp>
        <p:nvSpPr>
          <p:cNvPr id="6153" name="Rectangle 19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grpSp>
        <p:nvGrpSpPr>
          <p:cNvPr id="5140" name="Group 20"/>
          <p:cNvGrpSpPr/>
          <p:nvPr/>
        </p:nvGrpSpPr>
        <p:grpSpPr>
          <a:xfrm>
            <a:off x="442913" y="2743200"/>
            <a:ext cx="7772400" cy="1247775"/>
            <a:chOff x="279" y="1728"/>
            <a:chExt cx="4896" cy="786"/>
          </a:xfrm>
        </p:grpSpPr>
        <p:sp>
          <p:nvSpPr>
            <p:cNvPr id="6166" name="Text Box 15"/>
            <p:cNvSpPr txBox="1"/>
            <p:nvPr/>
          </p:nvSpPr>
          <p:spPr>
            <a:xfrm>
              <a:off x="279" y="1728"/>
              <a:ext cx="4896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fr-FR" altLang="vi-VN" sz="1800" dirty="0"/>
                <a:t>Nếu một cạnh giảm đi 2(cm), cạnh kia giảm đi 4cm thì diện tích giảm đi 26cm2, nên ta có pt :</a:t>
              </a:r>
              <a:r>
                <a:rPr lang="en-US" altLang="vi-VN" sz="1800" dirty="0"/>
                <a:t> </a:t>
              </a:r>
              <a:endParaRPr lang="en-US" altLang="vi-VN" sz="1800" dirty="0"/>
            </a:p>
          </p:txBody>
        </p:sp>
        <p:graphicFrame>
          <p:nvGraphicFramePr>
            <p:cNvPr id="6167" name="Object 18"/>
            <p:cNvGraphicFramePr>
              <a:graphicFrameLocks noChangeAspect="1"/>
            </p:cNvGraphicFramePr>
            <p:nvPr/>
          </p:nvGraphicFramePr>
          <p:xfrm>
            <a:off x="353" y="2157"/>
            <a:ext cx="2462" cy="3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5" imgW="2959100" imgH="431800" progId="Equation.DSMT4">
                    <p:embed/>
                  </p:oleObj>
                </mc:Choice>
                <mc:Fallback>
                  <p:oleObj name="" r:id="rId5" imgW="2959100" imgH="431800" progId="Equation.DSMT4">
                    <p:embed/>
                    <p:pic>
                      <p:nvPicPr>
                        <p:cNvPr id="0" name="Picture 3083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53" y="2157"/>
                          <a:ext cx="2462" cy="35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55" name="Rectangle 2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grpSp>
        <p:nvGrpSpPr>
          <p:cNvPr id="5144" name="Group 24"/>
          <p:cNvGrpSpPr/>
          <p:nvPr/>
        </p:nvGrpSpPr>
        <p:grpSpPr>
          <a:xfrm>
            <a:off x="457200" y="3954463"/>
            <a:ext cx="6858000" cy="688975"/>
            <a:chOff x="288" y="2491"/>
            <a:chExt cx="4320" cy="434"/>
          </a:xfrm>
        </p:grpSpPr>
        <p:sp>
          <p:nvSpPr>
            <p:cNvPr id="6164" name="Text Box 21"/>
            <p:cNvSpPr txBox="1"/>
            <p:nvPr/>
          </p:nvSpPr>
          <p:spPr>
            <a:xfrm>
              <a:off x="288" y="2580"/>
              <a:ext cx="432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fr-FR" altLang="vi-VN" sz="1800" dirty="0"/>
                <a:t>Từ (1) và (2) ta có hệ pt </a:t>
              </a:r>
              <a:endParaRPr lang="en-US" altLang="vi-VN" sz="1800" dirty="0"/>
            </a:p>
          </p:txBody>
        </p:sp>
        <p:graphicFrame>
          <p:nvGraphicFramePr>
            <p:cNvPr id="6165" name="Object 22"/>
            <p:cNvGraphicFramePr>
              <a:graphicFrameLocks noChangeAspect="1"/>
            </p:cNvGraphicFramePr>
            <p:nvPr/>
          </p:nvGraphicFramePr>
          <p:xfrm>
            <a:off x="1890" y="2491"/>
            <a:ext cx="768" cy="4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7" imgW="875665" imgH="495300" progId="Equation.DSMT4">
                    <p:embed/>
                  </p:oleObj>
                </mc:Choice>
                <mc:Fallback>
                  <p:oleObj name="" r:id="rId7" imgW="875665" imgH="495300" progId="Equation.DSMT4">
                    <p:embed/>
                    <p:pic>
                      <p:nvPicPr>
                        <p:cNvPr id="0" name="Picture 308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890" y="2491"/>
                          <a:ext cx="768" cy="43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45" name="Text Box 25"/>
          <p:cNvSpPr txBox="1"/>
          <p:nvPr/>
        </p:nvSpPr>
        <p:spPr>
          <a:xfrm>
            <a:off x="457200" y="4800600"/>
            <a:ext cx="7924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1800" dirty="0"/>
              <a:t>Giải hệ pt trên, ta được: x = 9 ;  y = 12 (thỏa mãn ĐK của các ẩn)</a:t>
            </a:r>
            <a:endParaRPr lang="en-US" altLang="vi-VN" sz="1800" dirty="0"/>
          </a:p>
        </p:txBody>
      </p:sp>
      <p:sp>
        <p:nvSpPr>
          <p:cNvPr id="5146" name="Text Box 26"/>
          <p:cNvSpPr txBox="1"/>
          <p:nvPr/>
        </p:nvSpPr>
        <p:spPr>
          <a:xfrm>
            <a:off x="304800" y="5405438"/>
            <a:ext cx="85344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fr-FR" altLang="vi-VN" sz="1800" b="1" dirty="0"/>
              <a:t>Trả lời :</a:t>
            </a:r>
            <a:r>
              <a:rPr lang="fr-FR" altLang="vi-VN" sz="1800" dirty="0"/>
              <a:t> Độ dài hai cạnh góc vuông của tam giác vuông lần lượt là 9cm và 12cm</a:t>
            </a:r>
            <a:endParaRPr lang="en-US" altLang="vi-VN" sz="1800" dirty="0"/>
          </a:p>
        </p:txBody>
      </p:sp>
      <p:sp>
        <p:nvSpPr>
          <p:cNvPr id="6159" name="Date Placeholder 4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p>
            <a:pPr marL="0" indent="0" eaLnBrk="1" hangingPunct="1">
              <a:spcBef>
                <a:spcPct val="0"/>
              </a:spcBef>
              <a:buNone/>
            </a:pPr>
            <a:r>
              <a:rPr lang="vi-VN" altLang="vi-VN" sz="1400" b="1" dirty="0">
                <a:solidFill>
                  <a:srgbClr val="FF0000"/>
                </a:solidFill>
              </a:rPr>
              <a:t>25/01/2021</a:t>
            </a:r>
            <a:endParaRPr lang="en-US" altLang="vi-VN" sz="1400" b="1" dirty="0">
              <a:solidFill>
                <a:srgbClr val="FF0000"/>
              </a:solidFill>
            </a:endParaRPr>
          </a:p>
        </p:txBody>
      </p:sp>
      <p:sp>
        <p:nvSpPr>
          <p:cNvPr id="6160" name="Footer Placeholder 5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vi-VN" sz="1400" i="1" dirty="0">
                <a:solidFill>
                  <a:srgbClr val="FF0000"/>
                </a:solidFill>
              </a:rPr>
              <a:t>GV: ĐỖ QUANG MINH</a:t>
            </a:r>
            <a:endParaRPr lang="en-US" altLang="vi-VN" sz="1400" i="1" dirty="0">
              <a:solidFill>
                <a:srgbClr val="FF0000"/>
              </a:solidFill>
            </a:endParaRPr>
          </a:p>
        </p:txBody>
      </p:sp>
      <p:graphicFrame>
        <p:nvGraphicFramePr>
          <p:cNvPr id="6161" name="Object 1"/>
          <p:cNvGraphicFramePr>
            <a:graphicFrameLocks noChangeAspect="1"/>
          </p:cNvGraphicFramePr>
          <p:nvPr/>
        </p:nvGraphicFramePr>
        <p:xfrm>
          <a:off x="4394200" y="2362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9" imgW="434975" imgH="676910" progId="Equation.DSMT4">
                  <p:embed/>
                </p:oleObj>
              </mc:Choice>
              <mc:Fallback>
                <p:oleObj name="" r:id="rId9" imgW="434975" imgH="676910" progId="Equation.DSMT4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94200" y="2362200"/>
                        <a:ext cx="914400" cy="198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532563" y="1106488"/>
          <a:ext cx="4127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1" imgW="317500" imgH="393065" progId="Equation.DSMT4">
                  <p:embed/>
                </p:oleObj>
              </mc:Choice>
              <mc:Fallback>
                <p:oleObj name="" r:id="rId11" imgW="317500" imgH="393065" progId="Equation.DSMT4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532563" y="1106488"/>
                        <a:ext cx="412750" cy="511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3" name="Slide Number Placeholder 1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vi-VN" sz="1400" dirty="0"/>
            </a:fld>
            <a:endParaRPr lang="en-US" altLang="vi-VN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/>
      <p:bldP spid="5145" grpId="0"/>
      <p:bldP spid="5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0"/>
          <p:cNvSpPr/>
          <p:nvPr/>
        </p:nvSpPr>
        <p:spPr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grpSp>
        <p:nvGrpSpPr>
          <p:cNvPr id="6169" name="Group 25"/>
          <p:cNvGrpSpPr/>
          <p:nvPr/>
        </p:nvGrpSpPr>
        <p:grpSpPr>
          <a:xfrm>
            <a:off x="381000" y="585788"/>
            <a:ext cx="8534400" cy="2017712"/>
            <a:chOff x="240" y="144"/>
            <a:chExt cx="5376" cy="1271"/>
          </a:xfrm>
        </p:grpSpPr>
        <p:sp>
          <p:nvSpPr>
            <p:cNvPr id="7188" name="Text Box 5"/>
            <p:cNvSpPr txBox="1"/>
            <p:nvPr/>
          </p:nvSpPr>
          <p:spPr>
            <a:xfrm>
              <a:off x="240" y="144"/>
              <a:ext cx="5376" cy="127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fr-FR" altLang="vi-VN" sz="1800" b="1" dirty="0"/>
                <a:t>Ví dụ 3(BT 32/23SGK). </a:t>
              </a:r>
              <a:endParaRPr lang="fr-FR" altLang="vi-VN" sz="1800" b="1" dirty="0"/>
            </a:p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fr-FR" altLang="vi-VN" sz="1800" dirty="0"/>
                <a:t>Hai vòi nước cùng chảy vào một bể cạn (không có nước) thì sau           giờ đầy </a:t>
              </a:r>
              <a:endParaRPr lang="fr-FR" altLang="vi-VN" sz="1800" dirty="0"/>
            </a:p>
            <a:p>
              <a:pPr marL="0" lvl="0" indent="0" algn="just" eaLnBrk="1" hangingPunct="1">
                <a:spcBef>
                  <a:spcPct val="50000"/>
                </a:spcBef>
                <a:buNone/>
              </a:pPr>
              <a:r>
                <a:rPr lang="fr-FR" altLang="vi-VN" sz="1800" dirty="0"/>
                <a:t>bể. Nếu lúc đầu chỉ mở vòi thứ nhất và 9 giờ sau mới thêm mở vòi thứ hai thì sau </a:t>
              </a:r>
              <a:endParaRPr lang="fr-FR" altLang="vi-VN" sz="1800" dirty="0"/>
            </a:p>
            <a:p>
              <a:pPr marL="0" lvl="0" indent="0" algn="just" eaLnBrk="1" hangingPunct="1">
                <a:spcBef>
                  <a:spcPct val="50000"/>
                </a:spcBef>
                <a:buNone/>
              </a:pPr>
              <a:r>
                <a:rPr lang="fr-FR" altLang="vi-VN" sz="1800" dirty="0"/>
                <a:t>       giờ nữa mới đầy bể. Hỏi nếu ngay từ đầu chỉ mở vòi thứ hai thì sau bao lâu </a:t>
              </a:r>
              <a:endParaRPr lang="fr-FR" altLang="vi-VN" sz="1800" dirty="0"/>
            </a:p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fr-FR" altLang="vi-VN" sz="1800" dirty="0"/>
                <a:t>mới đầy bể?</a:t>
              </a:r>
              <a:endParaRPr lang="en-US" altLang="vi-VN" sz="1800" b="1" dirty="0"/>
            </a:p>
          </p:txBody>
        </p:sp>
        <p:graphicFrame>
          <p:nvGraphicFramePr>
            <p:cNvPr id="7189" name="Object 6"/>
            <p:cNvGraphicFramePr>
              <a:graphicFrameLocks noChangeAspect="1"/>
            </p:cNvGraphicFramePr>
            <p:nvPr/>
          </p:nvGraphicFramePr>
          <p:xfrm>
            <a:off x="4473" y="342"/>
            <a:ext cx="323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1" imgW="254000" imgH="431800" progId="Equation.DSMT4">
                    <p:embed/>
                  </p:oleObj>
                </mc:Choice>
                <mc:Fallback>
                  <p:oleObj name="" r:id="rId1" imgW="254000" imgH="431800" progId="Equation.DSMT4">
                    <p:embed/>
                    <p:pic>
                      <p:nvPicPr>
                        <p:cNvPr id="0" name="Picture 3078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473" y="342"/>
                          <a:ext cx="323" cy="38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90" name="Object 19"/>
            <p:cNvGraphicFramePr>
              <a:graphicFrameLocks noChangeAspect="1"/>
            </p:cNvGraphicFramePr>
            <p:nvPr/>
          </p:nvGraphicFramePr>
          <p:xfrm>
            <a:off x="348" y="864"/>
            <a:ext cx="189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3" imgW="139700" imgH="393700" progId="Equation.DSMT4">
                    <p:embed/>
                  </p:oleObj>
                </mc:Choice>
                <mc:Fallback>
                  <p:oleObj name="" r:id="rId3" imgW="139700" imgH="393700" progId="Equation.DSMT4">
                    <p:embed/>
                    <p:pic>
                      <p:nvPicPr>
                        <p:cNvPr id="0" name="Picture 307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48" y="864"/>
                          <a:ext cx="189" cy="4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70" name="Text Box 26"/>
          <p:cNvSpPr txBox="1"/>
          <p:nvPr/>
        </p:nvSpPr>
        <p:spPr>
          <a:xfrm>
            <a:off x="609600" y="152400"/>
            <a:ext cx="6858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fr-FR" altLang="vi-VN" sz="1800" b="1" dirty="0">
                <a:solidFill>
                  <a:srgbClr val="FF0000"/>
                </a:solidFill>
              </a:rPr>
              <a:t>Dạng 3. Toán về năng suất</a:t>
            </a:r>
            <a:endParaRPr lang="en-US" altLang="vi-VN" sz="1800" b="1" dirty="0">
              <a:solidFill>
                <a:srgbClr val="FF0000"/>
              </a:solidFill>
            </a:endParaRPr>
          </a:p>
        </p:txBody>
      </p:sp>
      <p:sp>
        <p:nvSpPr>
          <p:cNvPr id="6171" name="Text Box 27"/>
          <p:cNvSpPr txBox="1"/>
          <p:nvPr/>
        </p:nvSpPr>
        <p:spPr>
          <a:xfrm>
            <a:off x="304800" y="2600325"/>
            <a:ext cx="5105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fr-FR" altLang="vi-VN" sz="1800" b="1" i="1" dirty="0"/>
              <a:t>Hướng dẫn giải</a:t>
            </a:r>
            <a:endParaRPr lang="en-US" altLang="vi-VN" sz="1800" b="1" i="1" dirty="0"/>
          </a:p>
        </p:txBody>
      </p:sp>
      <p:sp>
        <p:nvSpPr>
          <p:cNvPr id="6172" name="Text Box 28"/>
          <p:cNvSpPr txBox="1"/>
          <p:nvPr/>
        </p:nvSpPr>
        <p:spPr>
          <a:xfrm>
            <a:off x="685800" y="2971800"/>
            <a:ext cx="74676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fr-FR" altLang="vi-VN" sz="1800" dirty="0"/>
              <a:t>Gọi x (giờ) là t/g để vòi I chảy (một mình) đầy bể .   ĐK : x &gt; 0. </a:t>
            </a:r>
            <a:endParaRPr lang="fr-FR" altLang="vi-VN" sz="1800" dirty="0"/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fr-FR" altLang="vi-VN" sz="1800" dirty="0"/>
              <a:t>       y (giờ) là t/g để vòi II chảy (một mình) đầy bể. ĐK : y &gt; 0). </a:t>
            </a:r>
            <a:endParaRPr lang="en-US" altLang="vi-VN" sz="1800" dirty="0"/>
          </a:p>
        </p:txBody>
      </p:sp>
      <p:sp>
        <p:nvSpPr>
          <p:cNvPr id="7175" name="Rectangle 3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grpSp>
        <p:nvGrpSpPr>
          <p:cNvPr id="6183" name="Group 39"/>
          <p:cNvGrpSpPr/>
          <p:nvPr/>
        </p:nvGrpSpPr>
        <p:grpSpPr>
          <a:xfrm>
            <a:off x="762000" y="3781425"/>
            <a:ext cx="6400800" cy="623888"/>
            <a:chOff x="480" y="2382"/>
            <a:chExt cx="4032" cy="393"/>
          </a:xfrm>
        </p:grpSpPr>
        <p:sp>
          <p:nvSpPr>
            <p:cNvPr id="7185" name="Text Box 29"/>
            <p:cNvSpPr txBox="1"/>
            <p:nvPr/>
          </p:nvSpPr>
          <p:spPr>
            <a:xfrm>
              <a:off x="480" y="2457"/>
              <a:ext cx="403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fr-FR" altLang="vi-VN" sz="1800" dirty="0"/>
                <a:t> Đổi          giờ =       giờ </a:t>
              </a:r>
              <a:endParaRPr lang="en-US" altLang="vi-VN" sz="1800" dirty="0"/>
            </a:p>
          </p:txBody>
        </p:sp>
        <p:graphicFrame>
          <p:nvGraphicFramePr>
            <p:cNvPr id="7186" name="Object 34"/>
            <p:cNvGraphicFramePr>
              <a:graphicFrameLocks noChangeAspect="1"/>
            </p:cNvGraphicFramePr>
            <p:nvPr/>
          </p:nvGraphicFramePr>
          <p:xfrm>
            <a:off x="855" y="2391"/>
            <a:ext cx="345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5" imgW="254000" imgH="431800" progId="Equation.DSMT4">
                    <p:embed/>
                  </p:oleObj>
                </mc:Choice>
                <mc:Fallback>
                  <p:oleObj name="" r:id="rId5" imgW="254000" imgH="4318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855" y="2391"/>
                          <a:ext cx="345" cy="38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7" name="Object 37"/>
            <p:cNvGraphicFramePr>
              <a:graphicFrameLocks noChangeAspect="1"/>
            </p:cNvGraphicFramePr>
            <p:nvPr/>
          </p:nvGraphicFramePr>
          <p:xfrm>
            <a:off x="1554" y="2382"/>
            <a:ext cx="225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7" imgW="228600" imgH="393700" progId="Equation.DSMT4">
                    <p:embed/>
                  </p:oleObj>
                </mc:Choice>
                <mc:Fallback>
                  <p:oleObj name="" r:id="rId7" imgW="228600" imgH="393700" progId="Equation.DSMT4">
                    <p:embed/>
                    <p:pic>
                      <p:nvPicPr>
                        <p:cNvPr id="0" name="Picture 3076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554" y="2382"/>
                          <a:ext cx="225" cy="38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77" name="Rectangle 43"/>
          <p:cNvSpPr/>
          <p:nvPr/>
        </p:nvSpPr>
        <p:spPr>
          <a:xfrm>
            <a:off x="0" y="2928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grpSp>
        <p:nvGrpSpPr>
          <p:cNvPr id="6188" name="Group 44"/>
          <p:cNvGrpSpPr/>
          <p:nvPr/>
        </p:nvGrpSpPr>
        <p:grpSpPr>
          <a:xfrm>
            <a:off x="685800" y="4386263"/>
            <a:ext cx="5181600" cy="1363662"/>
            <a:chOff x="432" y="2763"/>
            <a:chExt cx="3264" cy="859"/>
          </a:xfrm>
        </p:grpSpPr>
        <p:sp>
          <p:nvSpPr>
            <p:cNvPr id="7183" name="Text Box 41"/>
            <p:cNvSpPr txBox="1"/>
            <p:nvPr/>
          </p:nvSpPr>
          <p:spPr>
            <a:xfrm>
              <a:off x="432" y="3081"/>
              <a:ext cx="326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fr-FR" altLang="vi-VN" sz="1800" dirty="0"/>
                <a:t>Theo bài ra có hệ pt :</a:t>
              </a:r>
              <a:r>
                <a:rPr lang="en-US" altLang="vi-VN" sz="1800" dirty="0"/>
                <a:t> </a:t>
              </a:r>
              <a:endParaRPr lang="en-US" altLang="vi-VN" sz="1800" dirty="0"/>
            </a:p>
          </p:txBody>
        </p:sp>
        <p:graphicFrame>
          <p:nvGraphicFramePr>
            <p:cNvPr id="7184" name="Object 42"/>
            <p:cNvGraphicFramePr>
              <a:graphicFrameLocks noChangeAspect="1"/>
            </p:cNvGraphicFramePr>
            <p:nvPr/>
          </p:nvGraphicFramePr>
          <p:xfrm>
            <a:off x="1872" y="2763"/>
            <a:ext cx="1104" cy="8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9" imgW="1282700" imgH="1003300" progId="Equation.DSMT4">
                    <p:embed/>
                  </p:oleObj>
                </mc:Choice>
                <mc:Fallback>
                  <p:oleObj name="" r:id="rId9" imgW="1282700" imgH="1003300" progId="Equation.DSMT4">
                    <p:embed/>
                    <p:pic>
                      <p:nvPicPr>
                        <p:cNvPr id="0" name="Picture 307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872" y="2763"/>
                          <a:ext cx="1104" cy="85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89" name="Text Box 45"/>
          <p:cNvSpPr txBox="1"/>
          <p:nvPr/>
        </p:nvSpPr>
        <p:spPr>
          <a:xfrm>
            <a:off x="533400" y="5791200"/>
            <a:ext cx="6019800" cy="779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1800" dirty="0"/>
              <a:t>Giải hệ pt trên, ta được: x = 12; y = 8</a:t>
            </a:r>
            <a:endParaRPr lang="en-US" altLang="vi-VN" sz="1800" dirty="0"/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1800" dirty="0"/>
              <a:t>Trả lời:  ….</a:t>
            </a:r>
            <a:endParaRPr lang="en-US" altLang="vi-VN" sz="1800" dirty="0"/>
          </a:p>
        </p:txBody>
      </p:sp>
      <p:sp>
        <p:nvSpPr>
          <p:cNvPr id="7180" name="Date Placeholder 1"/>
          <p:cNvSpPr txBox="1">
            <a:spLocks noGrp="1"/>
          </p:cNvSpPr>
          <p:nvPr>
            <p:ph type="dt" sz="half" idx="10"/>
          </p:nvPr>
        </p:nvSpPr>
        <p:spPr>
          <a:xfrm>
            <a:off x="5181600" y="6245225"/>
            <a:ext cx="2133600" cy="476250"/>
          </a:xfrm>
          <a:ln/>
        </p:spPr>
        <p:txBody>
          <a:bodyPr/>
          <a:p>
            <a:pPr marL="0" indent="0" eaLnBrk="1" hangingPunct="1">
              <a:spcBef>
                <a:spcPct val="0"/>
              </a:spcBef>
              <a:buNone/>
            </a:pPr>
            <a:r>
              <a:rPr lang="vi-VN" altLang="vi-VN" sz="1400" b="1" dirty="0">
                <a:solidFill>
                  <a:srgbClr val="FF0000"/>
                </a:solidFill>
              </a:rPr>
              <a:t>25/01/2021</a:t>
            </a:r>
            <a:endParaRPr lang="en-US" altLang="vi-VN" sz="1400" b="1" dirty="0">
              <a:solidFill>
                <a:srgbClr val="FF0000"/>
              </a:solidFill>
            </a:endParaRPr>
          </a:p>
        </p:txBody>
      </p:sp>
      <p:sp>
        <p:nvSpPr>
          <p:cNvPr id="7181" name="Footer Placeholder 2"/>
          <p:cNvSpPr txBox="1">
            <a:spLocks noGrp="1"/>
          </p:cNvSpPr>
          <p:nvPr>
            <p:ph type="ftr" sz="quarter" idx="11"/>
          </p:nvPr>
        </p:nvSpPr>
        <p:spPr>
          <a:xfrm>
            <a:off x="6248400" y="6245225"/>
            <a:ext cx="2895600" cy="476250"/>
          </a:xfrm>
          <a:ln/>
        </p:spPr>
        <p:txBody>
          <a:bodyPr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vi-VN" sz="1400" b="1" i="1" dirty="0">
                <a:solidFill>
                  <a:srgbClr val="FF0000"/>
                </a:solidFill>
              </a:rPr>
              <a:t>GV: ĐỖ QUANG MINH</a:t>
            </a:r>
            <a:endParaRPr lang="en-US" altLang="vi-VN" sz="1400" b="1" i="1" dirty="0">
              <a:solidFill>
                <a:srgbClr val="FF0000"/>
              </a:solidFill>
            </a:endParaRPr>
          </a:p>
        </p:txBody>
      </p:sp>
      <p:sp>
        <p:nvSpPr>
          <p:cNvPr id="7182" name="Slide Number Placeholder 1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vi-VN" sz="1400" dirty="0"/>
            </a:fld>
            <a:endParaRPr lang="en-US" altLang="vi-VN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0" grpId="0"/>
      <p:bldP spid="6171" grpId="0"/>
      <p:bldP spid="6172" grpId="0"/>
      <p:bldP spid="61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ext Box 4"/>
          <p:cNvSpPr txBox="1"/>
          <p:nvPr/>
        </p:nvSpPr>
        <p:spPr>
          <a:xfrm>
            <a:off x="838200" y="304800"/>
            <a:ext cx="78486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fr-FR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LUYỆN TẬP</a:t>
            </a:r>
            <a:r>
              <a:rPr lang="vi-VN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vi-VN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vi-VN" sz="1800" b="1" dirty="0">
                <a:solidFill>
                  <a:srgbClr val="0070C0"/>
                </a:solidFill>
              </a:rPr>
              <a:t>Các BT trong SGK: 3</a:t>
            </a:r>
            <a:r>
              <a:rPr lang="vi-VN" altLang="vi-VN" sz="1800" b="1" dirty="0">
                <a:solidFill>
                  <a:srgbClr val="0070C0"/>
                </a:solidFill>
              </a:rPr>
              <a:t>4</a:t>
            </a:r>
            <a:r>
              <a:rPr lang="fr-FR" altLang="vi-VN" sz="1800" b="1" dirty="0">
                <a:solidFill>
                  <a:srgbClr val="0070C0"/>
                </a:solidFill>
              </a:rPr>
              <a:t>; 35 ; 3</a:t>
            </a:r>
            <a:r>
              <a:rPr lang="vi-VN" altLang="vi-VN" sz="1800" b="1" dirty="0">
                <a:solidFill>
                  <a:srgbClr val="0070C0"/>
                </a:solidFill>
              </a:rPr>
              <a:t>8; 39)</a:t>
            </a:r>
            <a:r>
              <a:rPr lang="fr-FR" altLang="vi-VN" sz="1800" dirty="0">
                <a:solidFill>
                  <a:srgbClr val="0070C0"/>
                </a:solidFill>
              </a:rPr>
              <a:t> </a:t>
            </a:r>
            <a:endParaRPr lang="en-US" altLang="vi-VN" sz="1800" dirty="0">
              <a:solidFill>
                <a:srgbClr val="0070C0"/>
              </a:solidFill>
            </a:endParaRPr>
          </a:p>
        </p:txBody>
      </p:sp>
      <p:sp>
        <p:nvSpPr>
          <p:cNvPr id="8195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sp>
        <p:nvSpPr>
          <p:cNvPr id="8196" name="Rectangle 1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vi-VN" altLang="vi-VN" sz="1800" dirty="0"/>
          </a:p>
        </p:txBody>
      </p:sp>
      <p:sp>
        <p:nvSpPr>
          <p:cNvPr id="8197" name="Date Placeholder 1"/>
          <p:cNvSpPr txBox="1">
            <a:spLocks noGrp="1"/>
          </p:cNvSpPr>
          <p:nvPr>
            <p:ph type="dt" sz="half" idx="10"/>
          </p:nvPr>
        </p:nvSpPr>
        <p:spPr>
          <a:xfrm>
            <a:off x="4876800" y="6245225"/>
            <a:ext cx="2133600" cy="476250"/>
          </a:xfrm>
          <a:ln/>
        </p:spPr>
        <p:txBody>
          <a:bodyPr/>
          <a:p>
            <a:pPr marL="0" indent="0" eaLnBrk="1" hangingPunct="1">
              <a:spcBef>
                <a:spcPct val="0"/>
              </a:spcBef>
              <a:buNone/>
            </a:pPr>
            <a:r>
              <a:rPr lang="vi-VN" altLang="vi-VN" sz="1400" b="1" dirty="0">
                <a:solidFill>
                  <a:srgbClr val="FF0000"/>
                </a:solidFill>
              </a:rPr>
              <a:t>25/01/2021</a:t>
            </a:r>
            <a:endParaRPr lang="en-US" altLang="vi-VN" sz="1400" b="1" dirty="0">
              <a:solidFill>
                <a:srgbClr val="FF0000"/>
              </a:solidFill>
            </a:endParaRPr>
          </a:p>
        </p:txBody>
      </p:sp>
      <p:sp>
        <p:nvSpPr>
          <p:cNvPr id="8198" name="Footer Placeholder 2"/>
          <p:cNvSpPr txBox="1">
            <a:spLocks noGrp="1"/>
          </p:cNvSpPr>
          <p:nvPr>
            <p:ph type="ftr" sz="quarter" idx="11"/>
          </p:nvPr>
        </p:nvSpPr>
        <p:spPr>
          <a:xfrm>
            <a:off x="6019800" y="6242050"/>
            <a:ext cx="2895600" cy="476250"/>
          </a:xfrm>
          <a:ln/>
        </p:spPr>
        <p:txBody>
          <a:bodyPr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vi-VN" sz="1400" b="1" i="1" dirty="0">
                <a:solidFill>
                  <a:srgbClr val="FF0000"/>
                </a:solidFill>
              </a:rPr>
              <a:t>GV: ĐỖ QUANG MINH</a:t>
            </a:r>
            <a:endParaRPr lang="en-US" altLang="vi-VN" sz="1400" b="1" i="1" dirty="0">
              <a:solidFill>
                <a:srgbClr val="FF0000"/>
              </a:solidFill>
            </a:endParaRPr>
          </a:p>
        </p:txBody>
      </p:sp>
      <p:sp>
        <p:nvSpPr>
          <p:cNvPr id="8199" name="TextBox 14"/>
          <p:cNvSpPr txBox="1"/>
          <p:nvPr/>
        </p:nvSpPr>
        <p:spPr>
          <a:xfrm>
            <a:off x="228600" y="979488"/>
            <a:ext cx="8686800" cy="3140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Ta có số cây trong vườn là: xy</a:t>
            </a: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- Nếu tăng 8 luống và mỗi luống giảm 3 cây thì số cây trong vườn giảm đi 54 cây nên có pt: (x+8)(y-3) = xy-54.</a:t>
            </a: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- Nếu giảm 4 luống, mỗi luống tăng 2 cây thì số cây tăng thêm 32 cây nên ta có pt: (x-4)(y+2) = xy + 32.</a:t>
            </a: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- Ta có hệ pt:  </a:t>
            </a: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  </a:t>
            </a:r>
            <a:endParaRPr lang="vi-VN" altLang="vi-VN" sz="1800" dirty="0"/>
          </a:p>
        </p:txBody>
      </p:sp>
      <p:pic>
        <p:nvPicPr>
          <p:cNvPr id="8200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6263" y="3276600"/>
            <a:ext cx="2420937" cy="7286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1" name="TextBox 2"/>
          <p:cNvSpPr txBox="1"/>
          <p:nvPr/>
        </p:nvSpPr>
        <p:spPr>
          <a:xfrm>
            <a:off x="430213" y="1382713"/>
            <a:ext cx="7418387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>
                <a:solidFill>
                  <a:srgbClr val="000000"/>
                </a:solidFill>
              </a:rPr>
              <a:t>- Gọi số luống là x . Số cây trong 1 luống là y . ĐK: x,y     N, x&gt;4 y&gt;3)</a:t>
            </a:r>
            <a:endParaRPr lang="vi-VN" altLang="vi-VN" sz="1800" dirty="0">
              <a:solidFill>
                <a:srgbClr val="000000"/>
              </a:solidFill>
            </a:endParaRPr>
          </a:p>
        </p:txBody>
      </p:sp>
      <p:pic>
        <p:nvPicPr>
          <p:cNvPr id="8202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1427163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3" name="Slide Number Placeholder 3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vi-VN" sz="1400" dirty="0"/>
            </a:fld>
            <a:endParaRPr lang="en-US" altLang="vi-VN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430213" y="979488"/>
            <a:ext cx="3455987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vi-VN" altLang="vi-VN" sz="1800" b="1" dirty="0">
                <a:solidFill>
                  <a:srgbClr val="FF0000"/>
                </a:solidFill>
              </a:rPr>
              <a:t>* Bài 34 (SGK - 24):</a:t>
            </a:r>
            <a:endParaRPr lang="vi-VN" altLang="vi-VN" sz="1800" b="1" dirty="0">
              <a:solidFill>
                <a:srgbClr val="FF0000"/>
              </a:solidFill>
            </a:endParaRPr>
          </a:p>
          <a:p>
            <a:pPr marL="0" lvl="0" indent="0">
              <a:spcBef>
                <a:spcPct val="0"/>
              </a:spcBef>
              <a:buNone/>
            </a:pPr>
            <a:endParaRPr lang="vi-VN" altLang="vi-VN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430213" y="4267200"/>
            <a:ext cx="6580187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vi-VN" altLang="vi-VN" dirty="0">
                <a:latin typeface="Arial" panose="020B0604020202020204" pitchFamily="34" charset="0"/>
              </a:rPr>
              <a:t>Giải hệ pt trên ta được:  x = 50 và y = 15 (thỏa mãn ĐK)</a:t>
            </a:r>
            <a:endParaRPr lang="vi-VN" altLang="vi-VN" dirty="0"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800600"/>
            <a:ext cx="6400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vi-VN" altLang="vi-VN" dirty="0">
                <a:latin typeface="Arial" panose="020B0604020202020204" pitchFamily="34" charset="0"/>
              </a:rPr>
              <a:t>Vậy số cây rau trong vườn là: 50.15 = 750 cây.</a:t>
            </a:r>
            <a:endParaRPr lang="vi-VN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1" grpId="0"/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p>
            <a:pPr marL="0" indent="0" eaLnBrk="1" hangingPunct="1">
              <a:spcBef>
                <a:spcPct val="0"/>
              </a:spcBef>
              <a:buNone/>
            </a:pPr>
            <a:r>
              <a:rPr lang="vi-VN" altLang="vi-VN" sz="1400" dirty="0"/>
              <a:t>25/01/2021</a:t>
            </a:r>
            <a:endParaRPr lang="en-US" altLang="vi-VN" sz="1400" dirty="0"/>
          </a:p>
        </p:txBody>
      </p:sp>
      <p:sp>
        <p:nvSpPr>
          <p:cNvPr id="9219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vi-VN" sz="1400" b="1" dirty="0">
                <a:solidFill>
                  <a:srgbClr val="FF0000"/>
                </a:solidFill>
              </a:rPr>
              <a:t>GV: ĐỖ QUANG MINH</a:t>
            </a:r>
            <a:endParaRPr lang="en-US" altLang="vi-VN" sz="1400" b="1" dirty="0">
              <a:solidFill>
                <a:srgbClr val="FF0000"/>
              </a:solidFill>
            </a:endParaRPr>
          </a:p>
        </p:txBody>
      </p:sp>
      <p:pic>
        <p:nvPicPr>
          <p:cNvPr id="9220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813" y="217488"/>
            <a:ext cx="7826375" cy="24145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TextBox 10"/>
          <p:cNvSpPr txBox="1"/>
          <p:nvPr/>
        </p:nvSpPr>
        <p:spPr>
          <a:xfrm>
            <a:off x="457200" y="2743200"/>
            <a:ext cx="8458200" cy="3140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: </a:t>
            </a: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Từ đó căn cứ vào đề bài ta lập hpt: </a:t>
            </a: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 </a:t>
            </a: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   </a:t>
            </a: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Giải hệ pt trên, ta được : x = 0,5 và y = 1,5</a:t>
            </a: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Vậy: - Giá tiền loại hàng thứ nhất không kể thuế VAT là 0,5 triệu đồng</a:t>
            </a:r>
            <a:endParaRPr lang="vi-VN" altLang="vi-VN" sz="1800" dirty="0"/>
          </a:p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- Giá tiền loại hàng thứ nhất không kể thuế AT là 1,5 triệu đồng</a:t>
            </a:r>
            <a:endParaRPr lang="vi-VN" altLang="vi-VN" sz="1800" dirty="0"/>
          </a:p>
        </p:txBody>
      </p:sp>
      <p:sp>
        <p:nvSpPr>
          <p:cNvPr id="9222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endParaRPr lang="vi-VN" altLang="vi-VN" sz="1800" dirty="0"/>
          </a:p>
        </p:txBody>
      </p:sp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4191000" y="3729038"/>
          <a:ext cx="266700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2" imgW="1358900" imgH="838200" progId="Equation.DSMT4">
                  <p:embed/>
                </p:oleObj>
              </mc:Choice>
              <mc:Fallback>
                <p:oleObj name="" r:id="rId2" imgW="1358900" imgH="838200" progId="Equation.DSMT4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91000" y="3729038"/>
                        <a:ext cx="2667000" cy="1071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Slide Number Placeholder 14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vi-VN" sz="1400" dirty="0"/>
            </a:fld>
            <a:endParaRPr lang="en-US" altLang="vi-VN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2667000"/>
            <a:ext cx="4114800" cy="381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vi-VN" altLang="vi-VN" sz="1800" b="1" dirty="0">
                <a:solidFill>
                  <a:srgbClr val="FF0000"/>
                </a:solidFill>
              </a:rPr>
              <a:t>4.Bài 39/25/SGK</a:t>
            </a:r>
            <a:endParaRPr lang="vi-VN" altLang="vi-VN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971800"/>
            <a:ext cx="8256588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vi-VN" altLang="vi-VN" sz="1800" dirty="0"/>
              <a:t>Gọi giá tiền loại hàng thứ nhất không kể thế VAT là x(triệu đồng).Giá tiền loại hàng thứ hai  không kể thế VAT là y (triệu đồng). Đ/K: x,y&gt;0. </a:t>
            </a:r>
            <a:endParaRPr lang="vi-VN" altLang="vi-VN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Date Placeholder 1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p>
            <a:pPr marL="0" indent="0" eaLnBrk="1" hangingPunct="1">
              <a:spcBef>
                <a:spcPct val="0"/>
              </a:spcBef>
              <a:buNone/>
            </a:pPr>
            <a:r>
              <a:rPr lang="vi-VN" altLang="vi-VN" sz="1400" b="1" dirty="0">
                <a:solidFill>
                  <a:srgbClr val="FF0000"/>
                </a:solidFill>
              </a:rPr>
              <a:t>25/01/2021</a:t>
            </a:r>
            <a:endParaRPr lang="en-US" altLang="vi-VN" sz="1400" b="1" dirty="0">
              <a:solidFill>
                <a:srgbClr val="FF0000"/>
              </a:solidFill>
            </a:endParaRPr>
          </a:p>
        </p:txBody>
      </p:sp>
      <p:sp>
        <p:nvSpPr>
          <p:cNvPr id="10243" name="Footer Placeholder 2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vi-VN" sz="1400" b="1" i="1" dirty="0">
                <a:solidFill>
                  <a:srgbClr val="FF0000"/>
                </a:solidFill>
              </a:rPr>
              <a:t>GV: ĐỖ QUANG MINH</a:t>
            </a:r>
            <a:endParaRPr lang="en-US" altLang="vi-VN" sz="1400" b="1" i="1" dirty="0">
              <a:solidFill>
                <a:srgbClr val="FF0000"/>
              </a:solidFill>
            </a:endParaRPr>
          </a:p>
        </p:txBody>
      </p:sp>
      <p:sp>
        <p:nvSpPr>
          <p:cNvPr id="10244" name="TextBox 3"/>
          <p:cNvSpPr txBox="1"/>
          <p:nvPr/>
        </p:nvSpPr>
        <p:spPr>
          <a:xfrm>
            <a:off x="1143000" y="76200"/>
            <a:ext cx="52578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vi-VN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vi-VN" altLang="vi-VN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45" name="TextBox 4"/>
          <p:cNvSpPr txBox="1"/>
          <p:nvPr/>
        </p:nvSpPr>
        <p:spPr>
          <a:xfrm>
            <a:off x="152400" y="762000"/>
            <a:ext cx="89916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285750" lvl="0" indent="-285750" eaLnBrk="1" hangingPunct="1">
              <a:spcBef>
                <a:spcPct val="0"/>
              </a:spcBef>
            </a:pPr>
            <a:r>
              <a:rPr lang="vi-VN" altLang="vi-VN" sz="2400" dirty="0"/>
              <a:t>BVH: Xem lại các BT đã giải tại lớp</a:t>
            </a:r>
            <a:endParaRPr lang="vi-VN" altLang="vi-VN" sz="2400" dirty="0"/>
          </a:p>
          <a:p>
            <a:pPr marL="285750" lvl="0" indent="-285750" eaLnBrk="1" hangingPunct="1">
              <a:spcBef>
                <a:spcPct val="0"/>
              </a:spcBef>
            </a:pPr>
            <a:r>
              <a:rPr lang="vi-VN" altLang="vi-VN" sz="2400" dirty="0"/>
              <a:t>BSH: Hàm số y = ax</a:t>
            </a:r>
            <a:r>
              <a:rPr lang="vi-VN" altLang="vi-VN" sz="2400" baseline="30000" dirty="0"/>
              <a:t>2</a:t>
            </a:r>
            <a:r>
              <a:rPr lang="vi-VN" altLang="vi-VN" sz="2400" dirty="0"/>
              <a:t> và đồ thị hàm số y = ax</a:t>
            </a:r>
            <a:r>
              <a:rPr lang="vi-VN" altLang="vi-VN" sz="2400" baseline="30000" dirty="0"/>
              <a:t>2</a:t>
            </a:r>
            <a:endParaRPr lang="vi-VN" altLang="vi-VN" sz="2400" dirty="0"/>
          </a:p>
        </p:txBody>
      </p:sp>
      <p:sp>
        <p:nvSpPr>
          <p:cNvPr id="10246" name="Slide Number Placeholder 1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altLang="vi-VN" sz="1400" dirty="0"/>
            </a:fld>
            <a:endParaRPr lang="en-US" altLang="vi-VN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3989</Words>
  <Application>WPS Presentation</Application>
  <PresentationFormat>On-screen Show (4:3)</PresentationFormat>
  <Paragraphs>180</Paragraphs>
  <Slides>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14</vt:i4>
      </vt:variant>
      <vt:variant>
        <vt:lpstr>幻灯片标题</vt:lpstr>
      </vt:variant>
      <vt:variant>
        <vt:i4>8</vt:i4>
      </vt:variant>
    </vt:vector>
  </HeadingPairs>
  <TitlesOfParts>
    <vt:vector size="33" baseType="lpstr">
      <vt:lpstr>Arial</vt:lpstr>
      <vt:lpstr>SimSun</vt:lpstr>
      <vt:lpstr>Wingdings</vt:lpstr>
      <vt:lpstr>Calibri</vt:lpstr>
      <vt:lpstr>.VnUniverse</vt:lpstr>
      <vt:lpstr>Segoe Print</vt:lpstr>
      <vt:lpstr>.VnAristote</vt:lpstr>
      <vt:lpstr>Times New Roman</vt:lpstr>
      <vt:lpstr>Microsoft YaHei</vt:lpstr>
      <vt:lpstr>Arial Unicode MS</vt:lpstr>
      <vt:lpstr>Default Design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</dc:creator>
  <cp:lastModifiedBy>tinhu</cp:lastModifiedBy>
  <cp:revision>55</cp:revision>
  <dcterms:created xsi:type="dcterms:W3CDTF">2006-12-31T18:41:06Z</dcterms:created>
  <dcterms:modified xsi:type="dcterms:W3CDTF">2021-02-01T13:32:46Z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1033-11.2.0.9906</vt:lpwstr>
  </property>
</Properties>
</file>